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6" r:id="rId5"/>
    <p:sldId id="324" r:id="rId6"/>
    <p:sldId id="314" r:id="rId7"/>
    <p:sldId id="326" r:id="rId8"/>
    <p:sldId id="328" r:id="rId9"/>
    <p:sldId id="330" r:id="rId10"/>
    <p:sldId id="332" r:id="rId11"/>
    <p:sldId id="333" r:id="rId12"/>
    <p:sldId id="300" r:id="rId13"/>
  </p:sldIdLst>
  <p:sldSz cx="9144000" cy="6858000" type="screen4x3"/>
  <p:notesSz cx="6799263" cy="9929813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BC"/>
    <a:srgbClr val="0081C8"/>
    <a:srgbClr val="EE334E"/>
    <a:srgbClr val="0A1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6FE62-E78F-3A5D-F5B9-8AC73C2A9F5D}" v="39" dt="2022-09-22T12:07:49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BESNIER" userId="S::relais.maineetloire@franceolympique.com::9181bd43-a6ef-4675-94f3-d2dc5063b6fa" providerId="AD" clId="Web-{7BD6FE62-E78F-3A5D-F5B9-8AC73C2A9F5D}"/>
    <pc:docChg chg="modSld">
      <pc:chgData name="Anne BESNIER" userId="S::relais.maineetloire@franceolympique.com::9181bd43-a6ef-4675-94f3-d2dc5063b6fa" providerId="AD" clId="Web-{7BD6FE62-E78F-3A5D-F5B9-8AC73C2A9F5D}" dt="2022-09-22T12:07:49.660" v="21" actId="20577"/>
      <pc:docMkLst>
        <pc:docMk/>
      </pc:docMkLst>
      <pc:sldChg chg="modSp">
        <pc:chgData name="Anne BESNIER" userId="S::relais.maineetloire@franceolympique.com::9181bd43-a6ef-4675-94f3-d2dc5063b6fa" providerId="AD" clId="Web-{7BD6FE62-E78F-3A5D-F5B9-8AC73C2A9F5D}" dt="2022-09-22T12:07:49.660" v="21" actId="20577"/>
        <pc:sldMkLst>
          <pc:docMk/>
          <pc:sldMk cId="0" sldId="296"/>
        </pc:sldMkLst>
        <pc:spChg chg="mod">
          <ac:chgData name="Anne BESNIER" userId="S::relais.maineetloire@franceolympique.com::9181bd43-a6ef-4675-94f3-d2dc5063b6fa" providerId="AD" clId="Web-{7BD6FE62-E78F-3A5D-F5B9-8AC73C2A9F5D}" dt="2022-09-22T12:07:49.660" v="21" actId="20577"/>
          <ac:spMkLst>
            <pc:docMk/>
            <pc:sldMk cId="0" sldId="296"/>
            <ac:spMk id="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F54DC467-A561-4F8E-897A-3DFE811A7538}" type="datetimeFigureOut">
              <a:rPr lang="fr-FR" smtClean="0"/>
              <a:pPr/>
              <a:t>22/09/2023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4ED24499-8D2A-40D0-BFB3-5C19C31A68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7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300ADAD5-52B2-4DA1-9F9D-FDA1E7212614}" type="datetimeFigureOut">
              <a:rPr lang="fr-FR" smtClean="0"/>
              <a:pPr/>
              <a:t>22/09/2023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5591" tIns="47796" rIns="95591" bIns="4779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2A67F2CE-E6A1-48C8-8093-5B1851DBB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55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du </a:t>
            </a:r>
            <a:r>
              <a:rPr lang="fr-FR" baseline="0" dirty="0" err="1" smtClean="0"/>
              <a:t>Cdos</a:t>
            </a:r>
            <a:r>
              <a:rPr lang="fr-FR" baseline="0" dirty="0" smtClean="0"/>
              <a:t> ou se situe-t-il dans l’organisation administrative et sportive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17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40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31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58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37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26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D0C-DB75-43E5-A7A2-2CAC3FA8C7FA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4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4EEE-1D4C-4885-B587-B1710E284D1B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BCC9-496C-4E53-A57F-B6EA1EA89EDC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F6B-DD07-4A3D-8176-947F2212D0CE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099B-2824-4381-BBF2-E3A80A94D1D3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3D71-F0DC-4D47-A34F-93EB691F81D7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F574-D39E-40C8-AD25-39A5E86A96A9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37FF-08CA-45DB-BB96-E8C321C22976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41B6-2BA5-45C2-9003-08D4D00BBC72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47B8-3143-4228-85A6-9448BA018636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6B9-F693-453C-956E-BE44B2EA70C1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795A-D234-435F-954B-300A271558D5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1C8B-3015-4CF3-B49B-0FF83EDB0491}" type="datetime1">
              <a:rPr lang="fr-FR" smtClean="0"/>
              <a:pPr/>
              <a:t>22/09/2023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Assemblée générale élective CDOS 49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1BAB-76A8-4348-B402-DE6F91873C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os49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mailto:relais.maineetloire@franceolympique.com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909" y="4027897"/>
            <a:ext cx="9144000" cy="2056284"/>
          </a:xfrm>
          <a:prstGeom prst="rect">
            <a:avLst/>
          </a:prstGeom>
          <a:solidFill>
            <a:srgbClr val="8080B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A0C11BAB-76A8-4348-B402-DE6F91873C19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9909" y="4086543"/>
            <a:ext cx="91340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fr-FR" altLang="fr-FR" sz="2400" b="1" dirty="0" smtClean="0">
                <a:solidFill>
                  <a:schemeClr val="bg1"/>
                </a:solidFill>
                <a:latin typeface="Franklin Gothic Book"/>
              </a:rPr>
              <a:t>PRESENTATION </a:t>
            </a:r>
          </a:p>
          <a:p>
            <a:pPr algn="ctr"/>
            <a:r>
              <a:rPr lang="fr-FR" altLang="fr-FR" sz="2400" b="1" dirty="0">
                <a:solidFill>
                  <a:schemeClr val="bg1"/>
                </a:solidFill>
                <a:latin typeface="Franklin Gothic Book"/>
              </a:rPr>
              <a:t> </a:t>
            </a:r>
          </a:p>
          <a:p>
            <a:pPr algn="ctr"/>
            <a:r>
              <a:rPr lang="fr-FR" altLang="fr-FR" sz="2400" b="1" dirty="0" smtClean="0">
                <a:solidFill>
                  <a:schemeClr val="bg1"/>
                </a:solidFill>
                <a:latin typeface="Franklin Gothic Book"/>
              </a:rPr>
              <a:t>Accompagnement de la vie associative</a:t>
            </a:r>
          </a:p>
          <a:p>
            <a:pPr algn="ctr"/>
            <a:r>
              <a:rPr lang="fr-FR" altLang="fr-FR" sz="2400" b="1" dirty="0" smtClean="0">
                <a:solidFill>
                  <a:schemeClr val="bg1"/>
                </a:solidFill>
                <a:latin typeface="Franklin Gothic Book"/>
              </a:rPr>
              <a:t>Le </a:t>
            </a:r>
            <a:r>
              <a:rPr lang="fr-FR" altLang="fr-FR" sz="2400" b="1" dirty="0" err="1" smtClean="0">
                <a:solidFill>
                  <a:schemeClr val="bg1"/>
                </a:solidFill>
                <a:latin typeface="Franklin Gothic Book"/>
              </a:rPr>
              <a:t>RelaiS</a:t>
            </a:r>
            <a:r>
              <a:rPr lang="fr-FR" altLang="fr-FR" sz="2400" b="1" dirty="0" smtClean="0">
                <a:solidFill>
                  <a:schemeClr val="bg1"/>
                </a:solidFill>
                <a:latin typeface="Franklin Gothic Book"/>
              </a:rPr>
              <a:t> – Service d’accompagnement aux associations</a:t>
            </a:r>
            <a:endParaRPr lang="fr-FR" altLang="fr-FR" sz="2400" b="1" dirty="0">
              <a:solidFill>
                <a:schemeClr val="bg1"/>
              </a:solidFill>
              <a:latin typeface="Franklin Gothic Book"/>
            </a:endParaRPr>
          </a:p>
          <a:p>
            <a:pPr algn="ctr"/>
            <a:endParaRPr lang="fr-FR" altLang="fr-FR" sz="2400" b="1" dirty="0">
              <a:solidFill>
                <a:schemeClr val="bg1"/>
              </a:solidFill>
              <a:latin typeface="Franklin Gothic Book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3693"/>
            <a:ext cx="3389065" cy="33890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2520280" cy="2520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20906" y="188640"/>
            <a:ext cx="8547130" cy="6336704"/>
            <a:chOff x="1231373" y="116632"/>
            <a:chExt cx="9257115" cy="6048672"/>
          </a:xfrm>
        </p:grpSpPr>
        <p:sp>
          <p:nvSpPr>
            <p:cNvPr id="38" name="Ellipse 37"/>
            <p:cNvSpPr/>
            <p:nvPr/>
          </p:nvSpPr>
          <p:spPr>
            <a:xfrm>
              <a:off x="5231904" y="4653136"/>
              <a:ext cx="2232248" cy="15121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pic>
          <p:nvPicPr>
            <p:cNvPr id="5" name="Picture 2" descr="S:\COMMUNICATION\Support de Communication\Logos Comités\CDOS\2015\CDOS_MAINE_ET_LOIRE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5960" y="4797152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1231373" y="2300100"/>
              <a:ext cx="1152128" cy="242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/>
                <a:t>National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31373" y="3071282"/>
              <a:ext cx="1152128" cy="242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/>
                <a:t>Régional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231373" y="4046876"/>
              <a:ext cx="1152128" cy="242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/>
                <a:t>Départemental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231373" y="4992272"/>
              <a:ext cx="1152128" cy="242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/>
                <a:t>Intercommunal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31373" y="5888306"/>
              <a:ext cx="1152128" cy="242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/>
                <a:t>Local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591944" y="2289066"/>
              <a:ext cx="1440160" cy="6795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Comité National </a:t>
              </a:r>
            </a:p>
            <a:p>
              <a:pPr algn="ctr"/>
              <a:r>
                <a:rPr lang="fr-FR" sz="1000" dirty="0"/>
                <a:t>Olympique et </a:t>
              </a:r>
              <a:br>
                <a:rPr lang="fr-FR" sz="1000" dirty="0"/>
              </a:br>
              <a:r>
                <a:rPr lang="fr-FR" sz="1000" dirty="0"/>
                <a:t>Sportif Français</a:t>
              </a:r>
            </a:p>
            <a:p>
              <a:pPr algn="ctr"/>
              <a:r>
                <a:rPr lang="fr-FR" sz="1000" b="1" dirty="0"/>
                <a:t>CNOSF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91944" y="3068960"/>
              <a:ext cx="1440160" cy="67570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Comités Régionaux </a:t>
              </a:r>
              <a:br>
                <a:rPr lang="fr-FR" sz="1000" dirty="0"/>
              </a:br>
              <a:r>
                <a:rPr lang="fr-FR" sz="1000" dirty="0"/>
                <a:t>Olympiques et Sportifs</a:t>
              </a:r>
            </a:p>
            <a:p>
              <a:pPr algn="ctr"/>
              <a:r>
                <a:rPr lang="fr-FR" sz="1000" b="1" dirty="0"/>
                <a:t>CROS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248128" y="2289066"/>
              <a:ext cx="1440160" cy="3819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Fédérations Nationales</a:t>
              </a:r>
              <a:endParaRPr lang="fr-FR" sz="10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248128" y="3071282"/>
              <a:ext cx="1440160" cy="3819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Ligues et Comités Régionaux</a:t>
              </a:r>
              <a:endParaRPr lang="fr-FR" sz="10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48128" y="4046875"/>
              <a:ext cx="1440160" cy="3819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Comités Départementaux</a:t>
              </a:r>
              <a:endParaRPr lang="fr-FR" sz="10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48128" y="5888306"/>
              <a:ext cx="1440160" cy="2350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Clubs sportifs</a:t>
              </a:r>
              <a:endParaRPr lang="fr-FR" sz="10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99756" y="2289066"/>
              <a:ext cx="1512168" cy="5379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Ministère des Sports et des Jeux Olympiques et Paralympiques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899756" y="3003498"/>
              <a:ext cx="1512168" cy="9694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Délégations Régionales Académiques à la Jeunesse, à l’Engagement et au Sport </a:t>
              </a:r>
            </a:p>
            <a:p>
              <a:pPr algn="ctr"/>
              <a:r>
                <a:rPr lang="fr-FR" sz="1000" b="1" dirty="0"/>
                <a:t>DRAJES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899756" y="4046875"/>
              <a:ext cx="1512168" cy="9694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Services Départementaux à la Jeunesse, à l’Engagement et au Sport</a:t>
              </a:r>
            </a:p>
            <a:p>
              <a:pPr algn="ctr"/>
              <a:r>
                <a:rPr lang="fr-FR" sz="1000" b="1" dirty="0"/>
                <a:t>SDJES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91944" y="4077072"/>
              <a:ext cx="1440160" cy="8226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Comités Départementaux</a:t>
              </a:r>
              <a:br>
                <a:rPr lang="fr-FR" sz="1000" dirty="0"/>
              </a:br>
              <a:r>
                <a:rPr lang="fr-FR" sz="1000" dirty="0"/>
                <a:t>Olympiques et Sportifs</a:t>
              </a:r>
            </a:p>
            <a:p>
              <a:pPr algn="ctr"/>
              <a:r>
                <a:rPr lang="fr-FR" sz="1000" b="1" dirty="0"/>
                <a:t>CDOS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904312" y="3068960"/>
              <a:ext cx="1440160" cy="3963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Région</a:t>
              </a:r>
            </a:p>
            <a:p>
              <a:pPr algn="ctr"/>
              <a:r>
                <a:rPr lang="fr-FR" sz="1000" b="1" dirty="0"/>
                <a:t>Conseil Régional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904312" y="4037002"/>
              <a:ext cx="1440160" cy="528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Département</a:t>
              </a:r>
            </a:p>
            <a:p>
              <a:pPr algn="ctr"/>
              <a:r>
                <a:rPr lang="fr-FR" sz="1000" b="1" dirty="0"/>
                <a:t>Conseil Départemental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760296" y="4714664"/>
              <a:ext cx="1728192" cy="9694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Pays</a:t>
              </a:r>
            </a:p>
            <a:p>
              <a:pPr algn="ctr"/>
              <a:r>
                <a:rPr lang="fr-FR" sz="1000" dirty="0"/>
                <a:t>Communauté Urbaine</a:t>
              </a:r>
            </a:p>
            <a:p>
              <a:pPr algn="ctr"/>
              <a:r>
                <a:rPr lang="fr-FR" sz="1000" dirty="0"/>
                <a:t>Communauté Agglomération</a:t>
              </a:r>
            </a:p>
            <a:p>
              <a:pPr algn="ctr"/>
              <a:r>
                <a:rPr lang="fr-FR" sz="1000" dirty="0"/>
                <a:t>Communauté de Communes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904312" y="5877273"/>
              <a:ext cx="1440160" cy="2350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Communes</a:t>
              </a:r>
              <a:endParaRPr lang="fr-FR" sz="10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899756" y="1772816"/>
              <a:ext cx="1512168" cy="3963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ÉTAT</a:t>
              </a:r>
            </a:p>
            <a:p>
              <a:pPr algn="ctr"/>
              <a:endParaRPr lang="fr-FR" sz="10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91944" y="1772816"/>
              <a:ext cx="1440160" cy="3819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MOUVEMENT OLYMPIQUE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48128" y="1772816"/>
              <a:ext cx="1440160" cy="3963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MOUVEMENT </a:t>
              </a:r>
              <a:br>
                <a:rPr lang="fr-FR" sz="1000" b="1" dirty="0"/>
              </a:br>
              <a:r>
                <a:rPr lang="fr-FR" sz="1000" b="1" dirty="0"/>
                <a:t>SPORTIF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8904312" y="1772816"/>
              <a:ext cx="1440160" cy="3963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COLLECTIVITÉS TERRITORIALES</a:t>
              </a:r>
            </a:p>
          </p:txBody>
        </p:sp>
        <p:pic>
          <p:nvPicPr>
            <p:cNvPr id="35" name="Picture 2" descr="S:\COMMUNICATION\Support de Communication\Logos Comités\CDOS\2015\CDOS_MAINE_ET_LOIRE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5520" y="116632"/>
              <a:ext cx="1440160" cy="1440160"/>
            </a:xfrm>
            <a:prstGeom prst="rect">
              <a:avLst/>
            </a:prstGeom>
            <a:noFill/>
          </p:spPr>
        </p:pic>
        <p:pic>
          <p:nvPicPr>
            <p:cNvPr id="36" name="Picture 16" descr="Afficher l'image d'origi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3672" y="508234"/>
              <a:ext cx="1582316" cy="544503"/>
            </a:xfrm>
            <a:prstGeom prst="rect">
              <a:avLst/>
            </a:prstGeom>
            <a:noFill/>
          </p:spPr>
        </p:pic>
        <p:sp>
          <p:nvSpPr>
            <p:cNvPr id="37" name="ZoneTexte 36"/>
            <p:cNvSpPr txBox="1"/>
            <p:nvPr/>
          </p:nvSpPr>
          <p:spPr>
            <a:xfrm>
              <a:off x="4871864" y="548681"/>
              <a:ext cx="4824536" cy="453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Où situer le CDOS ?</a:t>
              </a:r>
            </a:p>
          </p:txBody>
        </p:sp>
        <p:pic>
          <p:nvPicPr>
            <p:cNvPr id="1026" name="Picture 2" descr="C:\Users\arayer\Desktop\Sans titre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94512" y="3693022"/>
              <a:ext cx="609600" cy="600075"/>
            </a:xfrm>
            <a:prstGeom prst="rect">
              <a:avLst/>
            </a:prstGeom>
            <a:noFill/>
          </p:spPr>
        </p:pic>
        <p:sp>
          <p:nvSpPr>
            <p:cNvPr id="32" name="ZoneTexte 31"/>
            <p:cNvSpPr txBox="1"/>
            <p:nvPr/>
          </p:nvSpPr>
          <p:spPr>
            <a:xfrm>
              <a:off x="2356024" y="2285584"/>
              <a:ext cx="1327708" cy="5379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Agence Nationale</a:t>
              </a:r>
              <a:br>
                <a:rPr lang="fr-FR" sz="1000" dirty="0"/>
              </a:br>
              <a:r>
                <a:rPr lang="fr-FR" sz="1000" dirty="0"/>
                <a:t>du Sport</a:t>
              </a:r>
            </a:p>
            <a:p>
              <a:pPr algn="ctr"/>
              <a:r>
                <a:rPr lang="fr-FR" sz="1000" b="1" dirty="0"/>
                <a:t>ANS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356024" y="3073135"/>
              <a:ext cx="1327708" cy="5288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Conférences régionales</a:t>
              </a:r>
            </a:p>
            <a:p>
              <a:pPr algn="ctr"/>
              <a:r>
                <a:rPr lang="fr-FR" sz="1000" dirty="0"/>
                <a:t>du sport</a:t>
              </a:r>
              <a:endParaRPr lang="fr-FR" sz="1000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356024" y="3706869"/>
              <a:ext cx="1327708" cy="3963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Conférences des financeurs du sport</a:t>
              </a:r>
              <a:endParaRPr lang="fr-FR" sz="1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2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élective CDOS 49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1BAB-76A8-4348-B402-DE6F91873C19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85805"/>
              </p:ext>
            </p:extLst>
          </p:nvPr>
        </p:nvGraphicFramePr>
        <p:xfrm>
          <a:off x="1835696" y="41878"/>
          <a:ext cx="4824536" cy="681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4" imgW="5676565" imgH="8020022" progId="Acrobat.Document.DC">
                  <p:embed/>
                </p:oleObj>
              </mc:Choice>
              <mc:Fallback>
                <p:oleObj name="Acrobat Document" r:id="rId4" imgW="5676565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41878"/>
                        <a:ext cx="4824536" cy="6816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327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S:\COMMUNICATION\Support de Communication\Logos Comités\CDOS\2015\CDOS_MAINE_ET_LOIR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8233"/>
            <a:ext cx="1582316" cy="544503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3347864" y="5486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4 missions du réseau « </a:t>
            </a:r>
            <a:r>
              <a:rPr lang="fr-FR" sz="2400" b="1" dirty="0" err="1" smtClean="0"/>
              <a:t>Guid’Asso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21" y="1678738"/>
            <a:ext cx="2322579" cy="8709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2623016"/>
            <a:ext cx="2522645" cy="945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3569008"/>
            <a:ext cx="5384256" cy="2019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60" y="5589240"/>
            <a:ext cx="2552262" cy="957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6552" y="1852611"/>
            <a:ext cx="576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Oriente les associations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ou des porteurs de projets vers le bon interlocuteur (informateur ou accompagnateur)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995936" y="2702757"/>
            <a:ext cx="4750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Délivre les informations de </a:t>
            </a:r>
            <a:r>
              <a:rPr lang="fr-F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base - Explique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les démarches </a:t>
            </a:r>
            <a:r>
              <a:rPr lang="fr-F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essentielles – Oriente 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une structure d’accompagnement si besoin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251520" y="6010876"/>
            <a:ext cx="5871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Accompagne les associations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sur un secteur d’activité particulier ou sur une thématique (conseils et suivis adaptés)</a:t>
            </a:r>
            <a:endParaRPr lang="fr-F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S:\COMMUNICATION\Support de Communication\Logos Comités\CDOS\2015\CDOS_MAINE_ET_LOIR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8233"/>
            <a:ext cx="1582316" cy="544503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95328"/>
            <a:ext cx="4464496" cy="1678609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95536" y="2040868"/>
            <a:ext cx="2376264" cy="360040"/>
          </a:xfrm>
          <a:prstGeom prst="roundRect">
            <a:avLst/>
          </a:prstGeom>
          <a:solidFill>
            <a:srgbClr val="808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Lieux d’intervention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1" y="2636912"/>
            <a:ext cx="5580112" cy="39418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28184" y="335699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 Loire Layon Aubance</a:t>
            </a:r>
          </a:p>
          <a:p>
            <a:endParaRPr lang="fr-FR" dirty="0"/>
          </a:p>
          <a:p>
            <a:r>
              <a:rPr lang="fr-FR" dirty="0" smtClean="0"/>
              <a:t>CC Anjou Loir et Sarthe</a:t>
            </a:r>
          </a:p>
          <a:p>
            <a:endParaRPr lang="fr-FR" dirty="0"/>
          </a:p>
          <a:p>
            <a:r>
              <a:rPr lang="fr-FR" dirty="0" smtClean="0"/>
              <a:t>CC Baugeois Vallée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2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S:\COMMUNICATION\Support de Communication\Logos Comités\CDOS\2015\CDOS_MAINE_ET_LOIR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8233"/>
            <a:ext cx="1582316" cy="544503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95328"/>
            <a:ext cx="4464496" cy="1678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3343254"/>
            <a:ext cx="84969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dirty="0" smtClean="0">
                <a:solidFill>
                  <a:srgbClr val="8080BC"/>
                </a:solidFill>
                <a:ea typeface="Calibri" panose="020F0502020204030204" pitchFamily="34" charset="0"/>
              </a:rPr>
              <a:t>Apporter </a:t>
            </a:r>
            <a:r>
              <a:rPr lang="fr-FR" b="1" dirty="0">
                <a:solidFill>
                  <a:srgbClr val="8080BC"/>
                </a:solidFill>
                <a:ea typeface="Calibri" panose="020F0502020204030204" pitchFamily="34" charset="0"/>
              </a:rPr>
              <a:t>les informations, connaissances et les conseils </a:t>
            </a:r>
            <a:r>
              <a:rPr lang="fr-FR" dirty="0">
                <a:ea typeface="Calibri" panose="020F0502020204030204" pitchFamily="34" charset="0"/>
              </a:rPr>
              <a:t>adaptés à la situation particulière du </a:t>
            </a:r>
            <a:r>
              <a:rPr lang="fr-FR" dirty="0" smtClean="0">
                <a:ea typeface="Calibri" panose="020F0502020204030204" pitchFamily="34" charset="0"/>
              </a:rPr>
              <a:t>demandeur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qu’ils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soient d’ordre administratif, juridique, fiscal mais également sur tout ce qui concerne le droit du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8080BC"/>
                </a:solidFill>
                <a:ea typeface="Calibri" panose="020F0502020204030204" pitchFamily="34" charset="0"/>
              </a:rPr>
              <a:t>Mobiliser </a:t>
            </a:r>
            <a:r>
              <a:rPr lang="fr-FR" b="1" dirty="0">
                <a:solidFill>
                  <a:srgbClr val="8080BC"/>
                </a:solidFill>
                <a:ea typeface="Calibri" panose="020F0502020204030204" pitchFamily="34" charset="0"/>
              </a:rPr>
              <a:t>d</a:t>
            </a:r>
            <a:r>
              <a:rPr lang="fr-FR" b="1" dirty="0" smtClean="0">
                <a:solidFill>
                  <a:srgbClr val="8080BC"/>
                </a:solidFill>
                <a:ea typeface="Calibri" panose="020F0502020204030204" pitchFamily="34" charset="0"/>
              </a:rPr>
              <a:t>es </a:t>
            </a:r>
            <a:r>
              <a:rPr lang="fr-FR" b="1" dirty="0">
                <a:solidFill>
                  <a:srgbClr val="8080BC"/>
                </a:solidFill>
                <a:ea typeface="Calibri" panose="020F0502020204030204" pitchFamily="34" charset="0"/>
              </a:rPr>
              <a:t>ressources extérieures </a:t>
            </a:r>
            <a:r>
              <a:rPr lang="fr-FR" dirty="0" smtClean="0">
                <a:ea typeface="Calibri" panose="020F0502020204030204" pitchFamily="34" charset="0"/>
              </a:rPr>
              <a:t>si nécessaires</a:t>
            </a:r>
          </a:p>
          <a:p>
            <a:pPr algn="just">
              <a:spcAft>
                <a:spcPts val="600"/>
              </a:spcAft>
            </a:pPr>
            <a:r>
              <a:rPr lang="fr-FR" b="1" dirty="0" smtClean="0">
                <a:solidFill>
                  <a:srgbClr val="8080BC"/>
                </a:solidFill>
                <a:ea typeface="Calibri" panose="020F0502020204030204" pitchFamily="34" charset="0"/>
              </a:rPr>
              <a:t>Capitaliser</a:t>
            </a:r>
            <a:r>
              <a:rPr lang="fr-FR" b="1" dirty="0">
                <a:solidFill>
                  <a:srgbClr val="8080BC"/>
                </a:solidFill>
                <a:ea typeface="Calibri" panose="020F0502020204030204" pitchFamily="34" charset="0"/>
              </a:rPr>
              <a:t>, diffuser et mutualiser </a:t>
            </a:r>
            <a:r>
              <a:rPr lang="fr-FR" dirty="0">
                <a:ea typeface="Calibri" panose="020F0502020204030204" pitchFamily="34" charset="0"/>
              </a:rPr>
              <a:t>des informations et des ressources utiles à la mise en œuvre des projets associatifs et au développement de la vie </a:t>
            </a:r>
            <a:r>
              <a:rPr lang="fr-FR" dirty="0" smtClean="0">
                <a:ea typeface="Calibri" panose="020F0502020204030204" pitchFamily="34" charset="0"/>
              </a:rPr>
              <a:t>associative</a:t>
            </a:r>
            <a:endParaRPr lang="fr-FR" dirty="0">
              <a:ea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2040868"/>
            <a:ext cx="1440160" cy="360040"/>
          </a:xfrm>
          <a:prstGeom prst="roundRect">
            <a:avLst/>
          </a:prstGeom>
          <a:solidFill>
            <a:srgbClr val="808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Quel rôle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551723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service </a:t>
            </a:r>
            <a:r>
              <a:rPr lang="fr-FR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accessible gratuitement à l’ensemble des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associations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2782783"/>
            <a:ext cx="3240360" cy="360040"/>
          </a:xfrm>
          <a:prstGeom prst="roundRect">
            <a:avLst/>
          </a:prstGeom>
          <a:solidFill>
            <a:srgbClr val="808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accueil individualisé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S:\COMMUNICATION\Support de Communication\Logos Comités\CDOS\2015\CDOS_MAINE_ET_LOIR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8233"/>
            <a:ext cx="1582316" cy="544503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95328"/>
            <a:ext cx="4464496" cy="1678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3616275"/>
            <a:ext cx="849694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Animées par des </a:t>
            </a:r>
            <a:r>
              <a:rPr lang="fr-FR" altLang="fr-FR" b="1" dirty="0">
                <a:solidFill>
                  <a:srgbClr val="8080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intervenants experts 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traitant de </a:t>
            </a:r>
            <a:r>
              <a:rPr lang="fr-FR" altLang="fr-FR" b="1" dirty="0">
                <a:solidFill>
                  <a:srgbClr val="8080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sujets d’actualité 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en lien avec le fonctionnement et l’organisation des associations, le </a:t>
            </a:r>
            <a:r>
              <a:rPr lang="fr-FR" alt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RelaiS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propose des réunions d’information sur l’ensemble du 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 :</a:t>
            </a:r>
          </a:p>
          <a:p>
            <a:pPr algn="just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Elaborer ses budgets / outils comptables</a:t>
            </a:r>
          </a:p>
          <a:p>
            <a:pPr algn="just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Mener et dynamiser son AG</a:t>
            </a:r>
          </a:p>
          <a:p>
            <a:pPr algn="just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Organiser une manifestation</a:t>
            </a:r>
          </a:p>
          <a:p>
            <a:pPr algn="just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L’association employeur……</a:t>
            </a:r>
            <a:endParaRPr lang="fr-FR" alt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fr-FR" dirty="0">
              <a:ea typeface="Calibri" panose="020F05020202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2040868"/>
            <a:ext cx="1440160" cy="360040"/>
          </a:xfrm>
          <a:prstGeom prst="roundRect">
            <a:avLst/>
          </a:prstGeom>
          <a:solidFill>
            <a:srgbClr val="808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Quel rôle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2782783"/>
            <a:ext cx="3240360" cy="360040"/>
          </a:xfrm>
          <a:prstGeom prst="roundRect">
            <a:avLst/>
          </a:prstGeom>
          <a:solidFill>
            <a:srgbClr val="808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Des temps d’information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4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S:\COMMUNICATION\Support de Communication\Logos Comités\CDOS\2015\CDOS_MAINE_ET_LOIR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08233"/>
            <a:ext cx="1582316" cy="544503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95328"/>
            <a:ext cx="4464496" cy="167860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39552" y="2028373"/>
            <a:ext cx="3240360" cy="360040"/>
          </a:xfrm>
          <a:prstGeom prst="roundRect">
            <a:avLst/>
          </a:prstGeom>
          <a:solidFill>
            <a:srgbClr val="808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Mise à disposition d’outils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67544" y="2714622"/>
            <a:ext cx="8142059" cy="3735264"/>
            <a:chOff x="1358880" y="1847169"/>
            <a:chExt cx="7699508" cy="3092176"/>
          </a:xfrm>
        </p:grpSpPr>
        <p:pic>
          <p:nvPicPr>
            <p:cNvPr id="11" name="Picture 2" descr="recap_comite_olympqiu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671" y="2591910"/>
              <a:ext cx="1676886" cy="2347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6238988" y="1847169"/>
              <a:ext cx="2819400" cy="87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fr-FR" altLang="fr-FR" sz="135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L’expo «Bénévole c’est quoi donc»</a:t>
              </a:r>
            </a:p>
            <a:p>
              <a:pPr algn="ctr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saynettes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au format 80/100 pour illustrer l'engagement bénévole d'aujourd'hui</a:t>
              </a:r>
            </a:p>
            <a:p>
              <a:pPr algn="ctr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Prêt gratuit</a:t>
              </a:r>
              <a:endParaRPr lang="fr-FR" altLang="fr-FR" sz="1350" dirty="0"/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834" y="2513606"/>
              <a:ext cx="747067" cy="111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142561" y="1885209"/>
              <a:ext cx="2090738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fr-FR" altLang="fr-FR" sz="135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Le Power vote :</a:t>
              </a:r>
            </a:p>
            <a:p>
              <a:pPr algn="ctr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Animation interactive pour vos soirées </a:t>
              </a:r>
              <a:r>
                <a:rPr lang="fr-FR" altLang="fr-FR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débats (25 boitiers)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fr-FR" altLang="fr-FR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Coût : 50€</a:t>
              </a:r>
              <a:endParaRPr lang="fr-FR" altLang="fr-FR" sz="1350" dirty="0"/>
            </a:p>
          </p:txBody>
        </p:sp>
        <p:pic>
          <p:nvPicPr>
            <p:cNvPr id="15" name="Imag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880" y="2484214"/>
              <a:ext cx="2237184" cy="192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358880" y="1868040"/>
              <a:ext cx="2109788" cy="87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lang="fr-FR" altLang="fr-FR" sz="135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L’expo «Valeurs du Sport»</a:t>
              </a:r>
            </a:p>
            <a:p>
              <a:pPr algn="ctr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 supports au format 60/160</a:t>
              </a:r>
            </a:p>
            <a:p>
              <a:pPr algn="ctr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Prêt gratuit</a:t>
              </a:r>
              <a:endParaRPr lang="fr-FR" altLang="fr-FR" sz="1350" dirty="0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440820" y="4899451"/>
            <a:ext cx="2210909" cy="7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27432" tIns="27432" rIns="27432" bIns="27432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fr-FR" altLang="fr-FR" sz="135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Basicompta</a:t>
            </a:r>
            <a:r>
              <a:rPr lang="fr-FR" altLang="fr-FR" sz="13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:</a:t>
            </a:r>
            <a:endParaRPr lang="fr-FR" altLang="fr-FR" sz="135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Logiciel + accompagnement</a:t>
            </a:r>
            <a:endParaRPr lang="fr-FR" altLang="fr-F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Coût : 48€ / an</a:t>
            </a:r>
            <a:endParaRPr lang="fr-FR" altLang="fr-FR" sz="13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6561" y="5682191"/>
            <a:ext cx="1080236" cy="905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S:\COMMUNICATION\Support de Communication\Logos Comités\CDOS\2015\CDOS_MAINE_ET_LOIR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440160" cy="1440160"/>
          </a:xfrm>
          <a:prstGeom prst="rect">
            <a:avLst/>
          </a:prstGeom>
          <a:noFill/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08233"/>
            <a:ext cx="1582316" cy="544503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3347864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Contacts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15616" y="3429273"/>
            <a:ext cx="6838950" cy="30616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8080BC"/>
                </a:solidFill>
                <a:effectLst/>
                <a:latin typeface="Calibri" pitchFamily="34" charset="0"/>
                <a:cs typeface="Arial" pitchFamily="34" charset="0"/>
              </a:rPr>
              <a:t>Comité Départemental Olympique et Sportif de Maine et Loire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Service du </a:t>
            </a:r>
            <a:r>
              <a:rPr lang="fr-FR" sz="1600" dirty="0" err="1">
                <a:solidFill>
                  <a:srgbClr val="001E47"/>
                </a:solidFill>
                <a:latin typeface="Calibri" pitchFamily="34" charset="0"/>
                <a:cs typeface="Arial" pitchFamily="34" charset="0"/>
              </a:rPr>
              <a:t>R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elaiS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Maison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Départementale des Sports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7 rue Pierre de Coubertin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49130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Les Ponts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Cé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rgbClr val="001E47"/>
                </a:solidFill>
                <a:latin typeface="Calibri" pitchFamily="34" charset="0"/>
                <a:cs typeface="Arial" pitchFamily="34" charset="0"/>
              </a:rPr>
              <a:t>Anne BESNIER </a:t>
            </a:r>
            <a:r>
              <a:rPr lang="fr-FR" sz="1600" dirty="0" smtClean="0">
                <a:solidFill>
                  <a:srgbClr val="001E47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02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41 79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49 73 / 06 12 65 75 58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  <a:hlinkClick r:id="rId5"/>
              </a:rPr>
              <a:t>relais.maineetloire@franceolympique.com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1E47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  <a:hlinkClick r:id="rId6"/>
              </a:rPr>
              <a:t>https://cdos49.com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 / Page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1E47"/>
                </a:solidFill>
                <a:effectLst/>
                <a:latin typeface="Calibri" pitchFamily="34" charset="0"/>
                <a:cs typeface="Arial" pitchFamily="34" charset="0"/>
              </a:rPr>
              <a:t>Facebook : CDOS 49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354" y="2091010"/>
            <a:ext cx="1081087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7892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2879" y="2091010"/>
            <a:ext cx="1049337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7893" name="Picture 5" descr="social facebook box blue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5404" y="2091010"/>
            <a:ext cx="1079500" cy="1079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7894" name="Picture 6" descr="Afficher l'image d'orig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6554" y="2060848"/>
            <a:ext cx="1136650" cy="1136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7864" y="195328"/>
            <a:ext cx="4464496" cy="167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ésentation CDOS - CRIB[2022101314082752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ISEXISTCHART" val="False"/>
  <p:tag name="ARS_RESPONSED" val="0"/>
  <p:tag name="ARS_SLIDE_ISRESPONSED" val="0"/>
  <p:tag name="ARS_PICTRUE_SHOWBYHAND" val="0"/>
  <p:tag name="ARS_SLIDE_DUENO" val="25"/>
  <p:tag name="ARS_SLIDE_PARTICIPANTNUM_MEN" val="25"/>
  <p:tag name="ARS_SLIDE_SUBMITNUM_MEN" val="0"/>
  <p:tag name="ARS_SLIDE_PARTICIPANTNUM" val="25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DC7E8AF916F41A0733755CF35A435" ma:contentTypeVersion="14" ma:contentTypeDescription="Crée un document." ma:contentTypeScope="" ma:versionID="a43dcbea7e5544748c98e917df9258f7">
  <xsd:schema xmlns:xsd="http://www.w3.org/2001/XMLSchema" xmlns:xs="http://www.w3.org/2001/XMLSchema" xmlns:p="http://schemas.microsoft.com/office/2006/metadata/properties" xmlns:ns3="f6468579-5935-49fd-9829-f01b1e66f4aa" xmlns:ns4="755c251f-6816-4be1-94f2-762c56c47afc" targetNamespace="http://schemas.microsoft.com/office/2006/metadata/properties" ma:root="true" ma:fieldsID="403ad45b2d534c554731394ebe5996aa" ns3:_="" ns4:_="">
    <xsd:import namespace="f6468579-5935-49fd-9829-f01b1e66f4aa"/>
    <xsd:import namespace="755c251f-6816-4be1-94f2-762c56c47a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68579-5935-49fd-9829-f01b1e66f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c251f-6816-4be1-94f2-762c56c47a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D62BD7-20F3-491E-9780-BB90A1CA9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68579-5935-49fd-9829-f01b1e66f4aa"/>
    <ds:schemaRef ds:uri="755c251f-6816-4be1-94f2-762c56c47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0C177-93DF-4D35-9BA2-9C55028803F2}">
  <ds:schemaRefs>
    <ds:schemaRef ds:uri="http://purl.org/dc/elements/1.1/"/>
    <ds:schemaRef ds:uri="http://schemas.microsoft.com/office/2006/metadata/properties"/>
    <ds:schemaRef ds:uri="755c251f-6816-4be1-94f2-762c56c47afc"/>
    <ds:schemaRef ds:uri="http://schemas.microsoft.com/office/2006/documentManagement/types"/>
    <ds:schemaRef ds:uri="f6468579-5935-49fd-9829-f01b1e66f4a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0C35D6-2B1D-4147-A880-97CAA38F22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485</Words>
  <Application>Microsoft Office PowerPoint</Application>
  <PresentationFormat>Affichage à l'écran (4:3)</PresentationFormat>
  <Paragraphs>103</Paragraphs>
  <Slides>9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Franklin Gothic Book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ÉLECTIVE</dc:title>
  <dc:creator>arayer</dc:creator>
  <cp:lastModifiedBy>Anne BESNIER</cp:lastModifiedBy>
  <cp:revision>207</cp:revision>
  <cp:lastPrinted>2022-09-27T07:06:02Z</cp:lastPrinted>
  <dcterms:created xsi:type="dcterms:W3CDTF">2016-11-22T08:20:40Z</dcterms:created>
  <dcterms:modified xsi:type="dcterms:W3CDTF">2023-09-22T08:18:46Z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0x010100B6CDC7E8AF916F41A0733755CF35A435</vt:lpwstr>
  </property>
</Properties>
</file>